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6" r:id="rId3"/>
    <p:sldId id="277" r:id="rId4"/>
    <p:sldId id="270" r:id="rId5"/>
    <p:sldId id="271" r:id="rId6"/>
    <p:sldId id="272" r:id="rId7"/>
    <p:sldId id="273" r:id="rId8"/>
    <p:sldId id="274" r:id="rId9"/>
    <p:sldId id="278" r:id="rId10"/>
    <p:sldId id="283" r:id="rId11"/>
    <p:sldId id="285" r:id="rId12"/>
  </p:sldIdLst>
  <p:sldSz cx="9144000" cy="6858000" type="screen4x3"/>
  <p:notesSz cx="6815138" cy="9947275"/>
  <p:defaultTextStyle>
    <a:defPPr>
      <a:defRPr lang="ru-RU"/>
    </a:defPPr>
    <a:lvl1pPr marL="0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1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6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2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7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2" algn="l" defTabSz="914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BDFBC7"/>
    <a:srgbClr val="33CCCC"/>
    <a:srgbClr val="FF0000"/>
    <a:srgbClr val="4F81BD"/>
    <a:srgbClr val="006699"/>
    <a:srgbClr val="2BF54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5374-7B01-4D72-9898-0DCA5EC236F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B2F6-8CCB-4AA8-AC8B-A4C12D95D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1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1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6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2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7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22" algn="l" defTabSz="914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93AFB-68DF-4A9F-8D83-E1ED97D6F0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93AFB-68DF-4A9F-8D83-E1ED97D6F0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01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93AFB-68DF-4A9F-8D83-E1ED97D6F01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01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93AFB-68DF-4A9F-8D83-E1ED97D6F01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01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B2F6-8CCB-4AA8-AC8B-A4C12D95DC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0" indent="0">
              <a:buNone/>
              <a:defRPr sz="1800" b="1"/>
            </a:lvl3pPr>
            <a:lvl4pPr marL="1371346" indent="0">
              <a:buNone/>
              <a:defRPr sz="1600" b="1"/>
            </a:lvl4pPr>
            <a:lvl5pPr marL="1828461" indent="0">
              <a:buNone/>
              <a:defRPr sz="1600" b="1"/>
            </a:lvl5pPr>
            <a:lvl6pPr marL="2285576" indent="0">
              <a:buNone/>
              <a:defRPr sz="1600" b="1"/>
            </a:lvl6pPr>
            <a:lvl7pPr marL="2742692" indent="0">
              <a:buNone/>
              <a:defRPr sz="1600" b="1"/>
            </a:lvl7pPr>
            <a:lvl8pPr marL="3199807" indent="0">
              <a:buNone/>
              <a:defRPr sz="1600" b="1"/>
            </a:lvl8pPr>
            <a:lvl9pPr marL="36569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0" indent="0">
              <a:buNone/>
              <a:defRPr sz="1800" b="1"/>
            </a:lvl3pPr>
            <a:lvl4pPr marL="1371346" indent="0">
              <a:buNone/>
              <a:defRPr sz="1600" b="1"/>
            </a:lvl4pPr>
            <a:lvl5pPr marL="1828461" indent="0">
              <a:buNone/>
              <a:defRPr sz="1600" b="1"/>
            </a:lvl5pPr>
            <a:lvl6pPr marL="2285576" indent="0">
              <a:buNone/>
              <a:defRPr sz="1600" b="1"/>
            </a:lvl6pPr>
            <a:lvl7pPr marL="2742692" indent="0">
              <a:buNone/>
              <a:defRPr sz="1600" b="1"/>
            </a:lvl7pPr>
            <a:lvl8pPr marL="3199807" indent="0">
              <a:buNone/>
              <a:defRPr sz="1600" b="1"/>
            </a:lvl8pPr>
            <a:lvl9pPr marL="36569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5" indent="0">
              <a:buNone/>
              <a:defRPr sz="1200"/>
            </a:lvl2pPr>
            <a:lvl3pPr marL="914230" indent="0">
              <a:buNone/>
              <a:defRPr sz="1000"/>
            </a:lvl3pPr>
            <a:lvl4pPr marL="1371346" indent="0">
              <a:buNone/>
              <a:defRPr sz="900"/>
            </a:lvl4pPr>
            <a:lvl5pPr marL="1828461" indent="0">
              <a:buNone/>
              <a:defRPr sz="900"/>
            </a:lvl5pPr>
            <a:lvl6pPr marL="2285576" indent="0">
              <a:buNone/>
              <a:defRPr sz="900"/>
            </a:lvl6pPr>
            <a:lvl7pPr marL="2742692" indent="0">
              <a:buNone/>
              <a:defRPr sz="900"/>
            </a:lvl7pPr>
            <a:lvl8pPr marL="3199807" indent="0">
              <a:buNone/>
              <a:defRPr sz="900"/>
            </a:lvl8pPr>
            <a:lvl9pPr marL="36569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400"/>
            </a:lvl3pPr>
            <a:lvl4pPr marL="1371346" indent="0">
              <a:buNone/>
              <a:defRPr sz="2000"/>
            </a:lvl4pPr>
            <a:lvl5pPr marL="1828461" indent="0">
              <a:buNone/>
              <a:defRPr sz="2000"/>
            </a:lvl5pPr>
            <a:lvl6pPr marL="2285576" indent="0">
              <a:buNone/>
              <a:defRPr sz="2000"/>
            </a:lvl6pPr>
            <a:lvl7pPr marL="2742692" indent="0">
              <a:buNone/>
              <a:defRPr sz="2000"/>
            </a:lvl7pPr>
            <a:lvl8pPr marL="3199807" indent="0">
              <a:buNone/>
              <a:defRPr sz="2000"/>
            </a:lvl8pPr>
            <a:lvl9pPr marL="365692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5" indent="0">
              <a:buNone/>
              <a:defRPr sz="1200"/>
            </a:lvl2pPr>
            <a:lvl3pPr marL="914230" indent="0">
              <a:buNone/>
              <a:defRPr sz="1000"/>
            </a:lvl3pPr>
            <a:lvl4pPr marL="1371346" indent="0">
              <a:buNone/>
              <a:defRPr sz="900"/>
            </a:lvl4pPr>
            <a:lvl5pPr marL="1828461" indent="0">
              <a:buNone/>
              <a:defRPr sz="900"/>
            </a:lvl5pPr>
            <a:lvl6pPr marL="2285576" indent="0">
              <a:buNone/>
              <a:defRPr sz="900"/>
            </a:lvl6pPr>
            <a:lvl7pPr marL="2742692" indent="0">
              <a:buNone/>
              <a:defRPr sz="900"/>
            </a:lvl7pPr>
            <a:lvl8pPr marL="3199807" indent="0">
              <a:buNone/>
              <a:defRPr sz="900"/>
            </a:lvl8pPr>
            <a:lvl9pPr marL="36569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DFD3-B5FA-495D-BFC3-144FD782AAC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6010-8557-4D90-BF39-22855A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6" indent="-342836" algn="l" defTabSz="9142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2" indent="-285697" algn="l" defTabSz="9142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3" indent="-228558" algn="l" defTabSz="9142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9" indent="-228558" algn="l" defTabSz="9142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34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9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4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9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6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1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6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7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2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39217" cy="68572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72"/>
          <p:cNvSpPr txBox="1">
            <a:spLocks/>
          </p:cNvSpPr>
          <p:nvPr/>
        </p:nvSpPr>
        <p:spPr bwMode="auto">
          <a:xfrm>
            <a:off x="3419872" y="4005064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kern="1200" cap="all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2"/>
                </a:solidFill>
                <a:latin typeface="Franklin Gothic Medium" pitchFamily="34" charset="0"/>
              </a:defRPr>
            </a:lvl5pPr>
            <a:lvl6pPr marL="911977" algn="l" rtl="0" fontAlgn="base">
              <a:spcBef>
                <a:spcPct val="0"/>
              </a:spcBef>
              <a:spcAft>
                <a:spcPct val="0"/>
              </a:spcAft>
              <a:defRPr sz="8777">
                <a:solidFill>
                  <a:schemeClr val="tx2"/>
                </a:solidFill>
                <a:latin typeface="Franklin Gothic Medium" pitchFamily="34" charset="0"/>
              </a:defRPr>
            </a:lvl6pPr>
            <a:lvl7pPr marL="1823954" algn="l" rtl="0" fontAlgn="base">
              <a:spcBef>
                <a:spcPct val="0"/>
              </a:spcBef>
              <a:spcAft>
                <a:spcPct val="0"/>
              </a:spcAft>
              <a:defRPr sz="8777">
                <a:solidFill>
                  <a:schemeClr val="tx2"/>
                </a:solidFill>
                <a:latin typeface="Franklin Gothic Medium" pitchFamily="34" charset="0"/>
              </a:defRPr>
            </a:lvl7pPr>
            <a:lvl8pPr marL="2735931" algn="l" rtl="0" fontAlgn="base">
              <a:spcBef>
                <a:spcPct val="0"/>
              </a:spcBef>
              <a:spcAft>
                <a:spcPct val="0"/>
              </a:spcAft>
              <a:defRPr sz="8777">
                <a:solidFill>
                  <a:schemeClr val="tx2"/>
                </a:solidFill>
                <a:latin typeface="Franklin Gothic Medium" pitchFamily="34" charset="0"/>
              </a:defRPr>
            </a:lvl8pPr>
            <a:lvl9pPr marL="3647907" algn="l" rtl="0" fontAlgn="base">
              <a:spcBef>
                <a:spcPct val="0"/>
              </a:spcBef>
              <a:spcAft>
                <a:spcPct val="0"/>
              </a:spcAft>
              <a:defRPr sz="8777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 defTabSz="196609">
              <a:defRPr sz="1800" b="0" cap="none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</a:rPr>
              <a:t>Л.В. Мардахаев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ПРОФЕССИОНАЛЬНАЯ подготовка педагогов и ее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ИДЕНТИФИКАЦИОННАЯ ОЦЕНКА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2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ru-RU" dirty="0" smtClean="0"/>
              <a:t>духовно богатая (личностная культура);</a:t>
            </a:r>
          </a:p>
          <a:p>
            <a:pPr marL="0" indent="363538">
              <a:buNone/>
            </a:pPr>
            <a:r>
              <a:rPr lang="ru-RU" dirty="0" smtClean="0"/>
              <a:t>профессионально подготовленная авторитетная личность педагога;</a:t>
            </a:r>
          </a:p>
          <a:p>
            <a:pPr marL="0" indent="363538">
              <a:buNone/>
            </a:pPr>
            <a:r>
              <a:rPr lang="ru-RU" dirty="0" smtClean="0"/>
              <a:t>отношение к обучаемым , своей профессиональной деятельности и ее результативности;  </a:t>
            </a:r>
          </a:p>
          <a:p>
            <a:pPr marL="0" indent="363538">
              <a:buNone/>
            </a:pPr>
            <a:r>
              <a:rPr lang="ru-RU" dirty="0" smtClean="0"/>
              <a:t>педагогическая культура повседневного проявления;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Педагог, педагогический коллектив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ru-RU" dirty="0" smtClean="0"/>
              <a:t>состояние здоровья;</a:t>
            </a:r>
          </a:p>
          <a:p>
            <a:pPr marL="0" indent="363538">
              <a:buNone/>
            </a:pPr>
            <a:r>
              <a:rPr lang="ru-RU" dirty="0" smtClean="0"/>
              <a:t>рациональность самообразовательной деятельности по профессиональному назначению;</a:t>
            </a:r>
          </a:p>
          <a:p>
            <a:pPr marL="0" indent="363538">
              <a:buNone/>
            </a:pPr>
            <a:r>
              <a:rPr lang="ru-RU" dirty="0" smtClean="0"/>
              <a:t>отношение к своему здоровью, занятия физической культурой и спортом;</a:t>
            </a:r>
          </a:p>
          <a:p>
            <a:pPr marL="0" indent="363538">
              <a:buNone/>
            </a:pPr>
            <a:r>
              <a:rPr lang="ru-RU" dirty="0" smtClean="0"/>
              <a:t>конструктивное влияние на среду обучения, своих коллег и др.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Студенты как будущие специалисты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/>
          <a:srcRect l="17634" t="19900" r="47874" b="65400"/>
          <a:stretch/>
        </p:blipFill>
        <p:spPr>
          <a:xfrm>
            <a:off x="0" y="-171399"/>
            <a:ext cx="9144000" cy="12241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1196752"/>
          </a:xfrm>
        </p:spPr>
        <p:txBody>
          <a:bodyPr anchor="t">
            <a:noAutofit/>
          </a:bodyPr>
          <a:lstStyle/>
          <a:p>
            <a:r>
              <a:rPr lang="ru-RU" sz="3200" b="1" i="1" dirty="0" smtClean="0">
                <a:solidFill>
                  <a:srgbClr val="FFFFFF"/>
                </a:solidFill>
              </a:rPr>
              <a:t>Социальное здоровье выпускника </a:t>
            </a:r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69906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4625"/>
            <a:r>
              <a:rPr lang="ru-RU" sz="2800" dirty="0" smtClean="0"/>
              <a:t>- </a:t>
            </a:r>
            <a:r>
              <a:rPr lang="ru-RU" sz="3600" dirty="0" smtClean="0"/>
              <a:t>это качество личности, свидетельствующее о его способности противостоять деструктивным факторам социокультурной среды профессиональной деятельности, активно проявлять свою нравственную позицию по профессиональному назначению.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07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1196752"/>
          </a:xfrm>
        </p:spPr>
        <p:txBody>
          <a:bodyPr anchor="t">
            <a:no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В основе социального здоровья выпускника лежит:</a:t>
            </a:r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55018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 – сформированная и стабильно проявляемая нравственная позиция (деонтологическая основа) выпускника к преодолению </a:t>
            </a:r>
            <a:r>
              <a:rPr lang="ru-RU" sz="2800" dirty="0" err="1" smtClean="0"/>
              <a:t>внутренне-неустойчивого</a:t>
            </a:r>
            <a:r>
              <a:rPr lang="ru-RU" sz="2800" dirty="0" smtClean="0"/>
              <a:t> состояния в социокультурной среде профессиональной деятельности, противодействия влияниям различных внешних факторов деструктивного характера;</a:t>
            </a:r>
          </a:p>
          <a:p>
            <a:r>
              <a:rPr lang="ru-RU" sz="2800" dirty="0" smtClean="0"/>
              <a:t>– способность и готовность к целенаправленной эмоционально-волевой активности в ситуациях социального риска профессиональной деятельности;</a:t>
            </a:r>
          </a:p>
          <a:p>
            <a:r>
              <a:rPr lang="ru-RU" sz="2800" dirty="0" smtClean="0"/>
              <a:t>– устремленности к профессиональному самосовершенствованию, достижению социально-значимых целей.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07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1340768"/>
          </a:xfrm>
        </p:spPr>
        <p:txBody>
          <a:bodyPr anchor="t">
            <a:noAutofit/>
          </a:bodyPr>
          <a:lstStyle/>
          <a:p>
            <a:r>
              <a:rPr lang="ru-RU" sz="2800" b="1" i="1" dirty="0" smtClean="0">
                <a:solidFill>
                  <a:srgbClr val="FFFFFF"/>
                </a:solidFill>
              </a:rPr>
              <a:t>Становление социального здоровья выпускника обеспечивается учебно-воспитательным процессом.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512" y="1241975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Учебно-воспитательный процесс – это единство внутреннего и внешнего процессов (компонентов) </a:t>
            </a:r>
          </a:p>
          <a:p>
            <a:pPr algn="r"/>
            <a:r>
              <a:rPr lang="ru-RU" sz="2800" dirty="0" smtClean="0"/>
              <a:t>(П.Ф. </a:t>
            </a:r>
            <a:r>
              <a:rPr lang="ru-RU" sz="2800" dirty="0" err="1" smtClean="0"/>
              <a:t>Каптерев</a:t>
            </a:r>
            <a:r>
              <a:rPr lang="ru-RU" sz="2800" dirty="0" smtClean="0"/>
              <a:t>)</a:t>
            </a:r>
          </a:p>
          <a:p>
            <a:pPr algn="just"/>
            <a:r>
              <a:rPr lang="ru-RU" sz="2800" i="1" dirty="0" smtClean="0"/>
              <a:t>Внутренний</a:t>
            </a:r>
            <a:r>
              <a:rPr lang="ru-RU" sz="2800" dirty="0" smtClean="0"/>
              <a:t> – это потенциал обучаемого, его своеобразие и динамика становления образованности (овладения учебным предметом, становление, овладение компетенциями, становления подготовленности как специалиста. </a:t>
            </a:r>
          </a:p>
          <a:p>
            <a:pPr algn="just"/>
            <a:r>
              <a:rPr lang="ru-RU" sz="2800" i="1" dirty="0" smtClean="0"/>
              <a:t>Внешний</a:t>
            </a:r>
            <a:r>
              <a:rPr lang="ru-RU" sz="2800" dirty="0" smtClean="0"/>
              <a:t> – это учебно-воспитательная деятельность, направленная на обеспечение становления внутреннего процесса в условиях социокультурной среды образовательной организации. 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07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pPr marL="0" indent="174625">
              <a:buNone/>
            </a:pPr>
            <a:r>
              <a:rPr lang="ru-RU" dirty="0" smtClean="0"/>
              <a:t>– это целостное  </a:t>
            </a:r>
            <a:r>
              <a:rPr lang="ru-RU" dirty="0" err="1" smtClean="0"/>
              <a:t>социокультурное</a:t>
            </a:r>
            <a:r>
              <a:rPr lang="ru-RU" dirty="0" smtClean="0"/>
              <a:t> пространство, в котором осуществляется учебный процесс, направленный на подготовку студента определенной деятельности по профессиональному назначению. </a:t>
            </a:r>
          </a:p>
          <a:p>
            <a:pPr marL="0" indent="174625">
              <a:buNone/>
            </a:pPr>
            <a:r>
              <a:rPr lang="ru-RU" dirty="0" smtClean="0"/>
              <a:t>Она представляет собой совокупность взаимодействия, </a:t>
            </a:r>
            <a:r>
              <a:rPr lang="ru-RU" dirty="0" err="1" smtClean="0"/>
              <a:t>научения</a:t>
            </a:r>
            <a:r>
              <a:rPr lang="ru-RU" dirty="0" smtClean="0"/>
              <a:t> и социально-педагогической работы с обучаемым (обучаемыми) и его (их) взаимодействием, учением – овладение знаниями, самосовершенствования, способствующие становлению его (их) в соответствие с назначением вуза. </a:t>
            </a:r>
          </a:p>
          <a:p>
            <a:pPr marL="0" indent="174625">
              <a:buNone/>
            </a:pPr>
            <a:r>
              <a:rPr lang="ru-RU" dirty="0" smtClean="0"/>
              <a:t>В социокультурной образовательной среде вуза </a:t>
            </a:r>
            <a:r>
              <a:rPr lang="ru-RU" b="1" dirty="0" smtClean="0"/>
              <a:t>происходит профессионально-ориентированная социализация</a:t>
            </a:r>
            <a:r>
              <a:rPr lang="ru-RU" dirty="0" smtClean="0"/>
              <a:t> , становление профессиональной образованности и культуры выпускника на этапе его становления как специалиста по профессиональному назначению.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FFFFFF"/>
              </a:solidFill>
            </a:endParaRPr>
          </a:p>
          <a:p>
            <a:pPr algn="ctr"/>
            <a:r>
              <a:rPr lang="ru-RU" sz="2800" b="1" i="1" dirty="0" err="1" smtClean="0">
                <a:solidFill>
                  <a:srgbClr val="FFFFFF"/>
                </a:solidFill>
              </a:rPr>
              <a:t>Социокультурная</a:t>
            </a:r>
            <a:r>
              <a:rPr lang="ru-RU" sz="2800" b="1" i="1" dirty="0" smtClean="0">
                <a:solidFill>
                  <a:srgbClr val="FFFFFF"/>
                </a:solidFill>
              </a:rPr>
              <a:t> среда вуза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endParaRPr lang="ru-RU"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- </a:t>
            </a:r>
            <a:r>
              <a:rPr lang="ru-RU" dirty="0" smtClean="0"/>
              <a:t>становление профессионального мировоззрения;</a:t>
            </a:r>
          </a:p>
          <a:p>
            <a:pPr>
              <a:buFontTx/>
              <a:buChar char="-"/>
            </a:pPr>
            <a:r>
              <a:rPr lang="ru-RU" dirty="0" smtClean="0"/>
              <a:t>богатства чувственной сферы, эмоциональности;</a:t>
            </a:r>
          </a:p>
          <a:p>
            <a:pPr>
              <a:buFontTx/>
              <a:buChar char="-"/>
            </a:pPr>
            <a:r>
              <a:rPr lang="ru-RU" dirty="0" smtClean="0"/>
              <a:t>владение технологиями профессиональной деятельности;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профессиональная идентификация, самоидентификация. </a:t>
            </a:r>
          </a:p>
          <a:p>
            <a:pPr>
              <a:buFontTx/>
              <a:buChar char="-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Профессионально-ориентированная социализация</a:t>
            </a:r>
            <a:endParaRPr 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dirty="0" smtClean="0"/>
              <a:t>Н.Н. Иорданский обращал внимание на ее оздоровляющее влияния на людей и физически здоровой атмосферы их жизнедеятельности. </a:t>
            </a:r>
          </a:p>
          <a:p>
            <a:r>
              <a:rPr lang="ru-RU" dirty="0" smtClean="0"/>
              <a:t>Среди здоровых людей создается здоровая нравственная атмосфера. </a:t>
            </a:r>
          </a:p>
          <a:p>
            <a:r>
              <a:rPr lang="ru-RU" dirty="0" smtClean="0"/>
              <a:t>Личное настроение отдельного человека часто зависит от состояния его здоровья.</a:t>
            </a:r>
          </a:p>
          <a:p>
            <a:r>
              <a:rPr lang="ru-RU" dirty="0" smtClean="0"/>
              <a:t>Здоровый человек создает бодрое настроение у окружающих и наоборот. </a:t>
            </a:r>
          </a:p>
          <a:p>
            <a:pPr>
              <a:buNone/>
            </a:pPr>
            <a:endParaRPr lang="ru-RU" sz="3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399"/>
            <a:ext cx="9144000" cy="122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FF"/>
                </a:solidFill>
              </a:rPr>
              <a:t>Здоровая </a:t>
            </a:r>
            <a:r>
              <a:rPr lang="ru-RU" sz="3200" b="1" i="1" dirty="0" err="1" smtClean="0">
                <a:solidFill>
                  <a:srgbClr val="FFFFFF"/>
                </a:solidFill>
              </a:rPr>
              <a:t>социокультурная</a:t>
            </a:r>
            <a:r>
              <a:rPr lang="ru-RU" sz="3200" b="1" i="1" dirty="0" smtClean="0">
                <a:solidFill>
                  <a:srgbClr val="FFFFFF"/>
                </a:solidFill>
              </a:rPr>
              <a:t> среда вуза</a:t>
            </a:r>
            <a:endParaRPr lang="ru-RU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регламентация проведения занятий, позволяющая обеспечить наиболее целесообразное их планирование на учебный день и неделю. Она предусматривает распределение учебных предметов с учетом познавательных возможностей обучающихся;</a:t>
            </a:r>
          </a:p>
          <a:p>
            <a:pPr lvl="0"/>
            <a:r>
              <a:rPr lang="ru-RU" sz="2800" dirty="0" smtClean="0"/>
              <a:t>методические рекомендаций педагогу по активизации познавательной деятельности студентов на конкретных видах учебных занятиях с учетом их индивидуальных возможностей, а также рациональному использованию технических и наглядных средств в аудитории;</a:t>
            </a:r>
          </a:p>
          <a:p>
            <a:pPr lvl="0"/>
            <a:r>
              <a:rPr lang="ru-RU" sz="2800" dirty="0" smtClean="0"/>
              <a:t>организация самостоятельной работы студентов, ее мотивирование и методическое сопровождение.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FF"/>
                </a:solidFill>
              </a:rPr>
              <a:t>Факторы безопасной социокультурной среды вуза:</a:t>
            </a:r>
            <a:endParaRPr lang="ru-RU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наиболее благоприятная среда, несущая в себе значительный разносторонний потенциал, ориентированный на различные категории обучаемых, стимулирующий конструктивное </a:t>
            </a:r>
            <a:r>
              <a:rPr lang="ru-RU" sz="2400" dirty="0" err="1" smtClean="0"/>
              <a:t>самопроявление</a:t>
            </a:r>
            <a:r>
              <a:rPr lang="ru-RU" sz="2400" dirty="0" smtClean="0"/>
              <a:t> и самореализацию каждого, и одновременно способствующая развитию этой среды.</a:t>
            </a:r>
          </a:p>
          <a:p>
            <a:r>
              <a:rPr lang="ru-RU" sz="2400" dirty="0" smtClean="0"/>
              <a:t>Направленное </a:t>
            </a:r>
            <a:r>
              <a:rPr lang="ru-RU" sz="2400" dirty="0" err="1" smtClean="0"/>
              <a:t>самопроявление</a:t>
            </a:r>
            <a:r>
              <a:rPr lang="ru-RU" sz="2400" dirty="0" smtClean="0"/>
              <a:t> и самореализация студента в социокультурной среде вуза выступает движителем его социального развития, профессионально-ориентированной социализации, что определяет важность учета, в чем и как проявляет он себя, какие добивается успехов в профессионально-личностном росте.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634" t="19900" r="47874" b="65400"/>
          <a:stretch/>
        </p:blipFill>
        <p:spPr>
          <a:xfrm>
            <a:off x="0" y="-171400"/>
            <a:ext cx="9144000" cy="14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FF"/>
                </a:solidFill>
              </a:rPr>
              <a:t>Созидающая </a:t>
            </a:r>
            <a:r>
              <a:rPr lang="ru-RU" sz="3600" b="1" i="1" dirty="0" err="1" smtClean="0">
                <a:solidFill>
                  <a:srgbClr val="FFFFFF"/>
                </a:solidFill>
              </a:rPr>
              <a:t>социокультурная</a:t>
            </a:r>
            <a:r>
              <a:rPr lang="ru-RU" sz="3600" b="1" i="1" dirty="0" smtClean="0">
                <a:solidFill>
                  <a:srgbClr val="FFFFFF"/>
                </a:solidFill>
              </a:rPr>
              <a:t> среда вуза</a:t>
            </a:r>
            <a:endParaRPr lang="ru-RU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560</Words>
  <Application>Microsoft Office PowerPoint</Application>
  <PresentationFormat>Экран (4:3)</PresentationFormat>
  <Paragraphs>66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Социальное здоровье выпускника </vt:lpstr>
      <vt:lpstr>В основе социального здоровья выпускника лежит:</vt:lpstr>
      <vt:lpstr>Становление социального здоровья выпускника обеспечивается учебно-воспитательным процессом.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maloletkoan</dc:creator>
  <cp:lastModifiedBy>Admin</cp:lastModifiedBy>
  <cp:revision>253</cp:revision>
  <dcterms:created xsi:type="dcterms:W3CDTF">2014-08-19T12:23:19Z</dcterms:created>
  <dcterms:modified xsi:type="dcterms:W3CDTF">2020-05-04T16:02:27Z</dcterms:modified>
</cp:coreProperties>
</file>